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72.xml" ContentType="application/vnd.openxmlformats-officedocument.presentationml.slide+xml"/>
  <Override PartName="/ppt/slides/slide8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slides/slide70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20" r:id="rId2"/>
    <p:sldId id="322" r:id="rId3"/>
    <p:sldId id="327" r:id="rId4"/>
    <p:sldId id="328" r:id="rId5"/>
    <p:sldId id="329" r:id="rId6"/>
    <p:sldId id="330" r:id="rId7"/>
    <p:sldId id="326" r:id="rId8"/>
    <p:sldId id="333" r:id="rId9"/>
    <p:sldId id="332" r:id="rId10"/>
    <p:sldId id="331" r:id="rId11"/>
    <p:sldId id="258" r:id="rId12"/>
    <p:sldId id="269" r:id="rId13"/>
    <p:sldId id="295" r:id="rId14"/>
    <p:sldId id="296" r:id="rId15"/>
    <p:sldId id="262" r:id="rId16"/>
    <p:sldId id="297" r:id="rId17"/>
    <p:sldId id="298" r:id="rId18"/>
    <p:sldId id="350" r:id="rId19"/>
    <p:sldId id="351" r:id="rId20"/>
    <p:sldId id="352" r:id="rId21"/>
    <p:sldId id="299" r:id="rId22"/>
    <p:sldId id="300" r:id="rId23"/>
    <p:sldId id="301" r:id="rId24"/>
    <p:sldId id="302" r:id="rId25"/>
    <p:sldId id="349" r:id="rId26"/>
    <p:sldId id="354" r:id="rId27"/>
    <p:sldId id="355" r:id="rId28"/>
    <p:sldId id="356" r:id="rId29"/>
    <p:sldId id="357" r:id="rId30"/>
    <p:sldId id="358" r:id="rId31"/>
    <p:sldId id="359" r:id="rId32"/>
    <p:sldId id="364" r:id="rId33"/>
    <p:sldId id="353" r:id="rId34"/>
    <p:sldId id="334" r:id="rId35"/>
    <p:sldId id="335" r:id="rId36"/>
    <p:sldId id="341" r:id="rId37"/>
    <p:sldId id="342" r:id="rId38"/>
    <p:sldId id="343" r:id="rId39"/>
    <p:sldId id="345" r:id="rId40"/>
    <p:sldId id="346" r:id="rId41"/>
    <p:sldId id="347" r:id="rId42"/>
    <p:sldId id="348" r:id="rId43"/>
    <p:sldId id="344" r:id="rId44"/>
    <p:sldId id="336" r:id="rId45"/>
    <p:sldId id="337" r:id="rId46"/>
    <p:sldId id="338" r:id="rId47"/>
    <p:sldId id="339" r:id="rId48"/>
    <p:sldId id="340" r:id="rId49"/>
    <p:sldId id="294" r:id="rId50"/>
    <p:sldId id="271" r:id="rId51"/>
    <p:sldId id="272" r:id="rId52"/>
    <p:sldId id="273" r:id="rId53"/>
    <p:sldId id="274" r:id="rId54"/>
    <p:sldId id="275" r:id="rId55"/>
    <p:sldId id="276" r:id="rId56"/>
    <p:sldId id="277" r:id="rId57"/>
    <p:sldId id="278" r:id="rId58"/>
    <p:sldId id="279" r:id="rId59"/>
    <p:sldId id="280" r:id="rId60"/>
    <p:sldId id="281" r:id="rId61"/>
    <p:sldId id="282" r:id="rId62"/>
    <p:sldId id="283" r:id="rId63"/>
    <p:sldId id="290" r:id="rId64"/>
    <p:sldId id="286" r:id="rId65"/>
    <p:sldId id="287" r:id="rId66"/>
    <p:sldId id="291" r:id="rId67"/>
    <p:sldId id="292" r:id="rId68"/>
    <p:sldId id="303" r:id="rId69"/>
    <p:sldId id="304" r:id="rId70"/>
    <p:sldId id="305" r:id="rId71"/>
    <p:sldId id="306" r:id="rId72"/>
    <p:sldId id="307" r:id="rId73"/>
    <p:sldId id="309" r:id="rId74"/>
    <p:sldId id="310" r:id="rId75"/>
    <p:sldId id="311" r:id="rId76"/>
    <p:sldId id="312" r:id="rId77"/>
    <p:sldId id="313" r:id="rId78"/>
    <p:sldId id="314" r:id="rId79"/>
    <p:sldId id="315" r:id="rId80"/>
    <p:sldId id="316" r:id="rId81"/>
    <p:sldId id="317" r:id="rId82"/>
    <p:sldId id="318" r:id="rId83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104" d="100"/>
          <a:sy n="104" d="100"/>
        </p:scale>
        <p:origin x="-172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2019/12/27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gif"/><Relationship Id="rId2" Type="http://schemas.openxmlformats.org/officeDocument/2006/relationships/image" Target="../media/image2.gif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1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1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1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1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1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1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.jpe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1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4"/>
            <a:ext cx="9144001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5521063" cy="828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给</a:t>
            </a:r>
            <a:r>
              <a:rPr lang="en-US" altLang="zh-CN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BBC LS 5/12</a:t>
            </a:r>
            <a:r>
              <a:rPr lang="zh-CN" altLang="en-US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做些改进：</a:t>
            </a:r>
            <a:endParaRPr lang="zh-CN" altLang="en-US" dirty="0"/>
          </a:p>
        </p:txBody>
      </p:sp>
      <p:sp>
        <p:nvSpPr>
          <p:cNvPr id="3074" name="AutoShape 2" descr="http://photo.jd-bbs.com/Munro-Acoustics/Harbeth-512-2019-11/Harbeth-512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6" name="Picture 4" descr="http://photo.jd-bbs.com/Munro-Acoustics/Harbeth-512-2019-11/Harbeth-512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132856"/>
            <a:ext cx="3929955" cy="3816424"/>
          </a:xfrm>
          <a:prstGeom prst="rect">
            <a:avLst/>
          </a:prstGeom>
          <a:noFill/>
        </p:spPr>
      </p:pic>
      <p:sp>
        <p:nvSpPr>
          <p:cNvPr id="6" name="TextBox 5"/>
          <p:cNvSpPr txBox="1"/>
          <p:nvPr/>
        </p:nvSpPr>
        <p:spPr>
          <a:xfrm>
            <a:off x="4283968" y="1124744"/>
            <a:ext cx="424847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39750" indent="-539750"/>
            <a:r>
              <a:rPr lang="zh-CN" altLang="en-US" sz="2400" dirty="0" smtClean="0">
                <a:solidFill>
                  <a:schemeClr val="bg1"/>
                </a:solidFill>
              </a:rPr>
              <a:t>高音单元：</a:t>
            </a:r>
            <a:r>
              <a:rPr lang="en-US" altLang="zh-CN" sz="2400" dirty="0" smtClean="0">
                <a:solidFill>
                  <a:schemeClr val="bg1"/>
                </a:solidFill>
              </a:rPr>
              <a:t>D260 </a:t>
            </a:r>
            <a:r>
              <a:rPr lang="zh-CN" altLang="en-US" sz="2400" dirty="0" smtClean="0">
                <a:solidFill>
                  <a:schemeClr val="bg1"/>
                </a:solidFill>
              </a:rPr>
              <a:t> </a:t>
            </a:r>
            <a:r>
              <a:rPr lang="en-US" altLang="zh-CN" sz="2400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altLang="zh-CN" sz="2400" dirty="0" smtClean="0">
                <a:solidFill>
                  <a:schemeClr val="bg1"/>
                </a:solidFill>
              </a:rPr>
              <a:t>  T330D</a:t>
            </a:r>
          </a:p>
          <a:p>
            <a:pPr marL="539750" indent="-539750"/>
            <a:r>
              <a:rPr lang="zh-CN" altLang="en-US" sz="2400" dirty="0" smtClean="0">
                <a:solidFill>
                  <a:schemeClr val="bg1"/>
                </a:solidFill>
              </a:rPr>
              <a:t>二分频  </a:t>
            </a:r>
            <a:r>
              <a:rPr lang="en-US" altLang="zh-CN" sz="2400" dirty="0" smtClean="0">
                <a:solidFill>
                  <a:schemeClr val="bg1"/>
                </a:solidFill>
                <a:sym typeface="Wingdings" pitchFamily="2" charset="2"/>
              </a:rPr>
              <a:t></a:t>
            </a:r>
            <a:r>
              <a:rPr lang="en-US" altLang="zh-CN" sz="2400" dirty="0" smtClean="0">
                <a:solidFill>
                  <a:schemeClr val="bg1"/>
                </a:solidFill>
              </a:rPr>
              <a:t>  </a:t>
            </a:r>
            <a:r>
              <a:rPr lang="zh-CN" altLang="en-US" sz="2400" dirty="0" smtClean="0">
                <a:solidFill>
                  <a:schemeClr val="bg1"/>
                </a:solidFill>
              </a:rPr>
              <a:t>三分频</a:t>
            </a:r>
            <a:endParaRPr lang="en-US" altLang="zh-CN" sz="2400" dirty="0" smtClean="0">
              <a:solidFill>
                <a:schemeClr val="bg1"/>
              </a:solidFill>
            </a:endParaRPr>
          </a:p>
          <a:p>
            <a:pPr marL="539750" indent="-539750"/>
            <a:r>
              <a:rPr lang="zh-CN" altLang="en-US" sz="2400" dirty="0" smtClean="0">
                <a:solidFill>
                  <a:schemeClr val="bg1"/>
                </a:solidFill>
              </a:rPr>
              <a:t>低音单元：</a:t>
            </a:r>
            <a:r>
              <a:rPr lang="en-US" altLang="zh-CN" sz="2400" dirty="0" smtClean="0">
                <a:solidFill>
                  <a:schemeClr val="bg1"/>
                </a:solidFill>
              </a:rPr>
              <a:t>12</a:t>
            </a:r>
            <a:r>
              <a:rPr lang="zh-CN" altLang="en-US" sz="2400" dirty="0" smtClean="0">
                <a:solidFill>
                  <a:schemeClr val="bg1"/>
                </a:solidFill>
              </a:rPr>
              <a:t>寸低音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pic>
        <p:nvPicPr>
          <p:cNvPr id="72708" name="Picture 4" descr="http://da.dynaudioacoustics.cn/img/c3/all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2708920"/>
            <a:ext cx="4764205" cy="367240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7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27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5643602" cy="785818"/>
          </a:xfrm>
        </p:spPr>
        <p:txBody>
          <a:bodyPr/>
          <a:lstStyle/>
          <a:p>
            <a:pPr algn="l"/>
            <a:r>
              <a:rPr lang="en-US" dirty="0" smtClean="0">
                <a:solidFill>
                  <a:schemeClr val="bg1"/>
                </a:solidFill>
              </a:rPr>
              <a:t>Andy Munro</a:t>
            </a:r>
            <a:endParaRPr lang="zh-CN" altLang="en-US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571868" y="1500174"/>
            <a:ext cx="5257792" cy="4714908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Andy Munro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从事录音设备及录音棚的设计已经有超过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30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多年的经验，被誉为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“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录音室教父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”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。他在完成机械工程专业的学业后，于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1972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年加入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“</a:t>
            </a:r>
            <a:r>
              <a:rPr lang="en-US" altLang="zh-CN" sz="1800" dirty="0" err="1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Shure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 Brothers”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舒尔兄弟公司。在这之后的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5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年中，他曾为一些著名的乐队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(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如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Stone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和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Led Zeppelin)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等做过录音的方案设计，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Andy Munro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设计了多项最具挑战性的录音室工程方案。在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1980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年他创办了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Munro Associates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， 随后又组建了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the Munro Acoustics Group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（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Munro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声学集团）。</a:t>
            </a:r>
            <a:endParaRPr lang="zh-CN" altLang="en-US" sz="1800" dirty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</p:txBody>
      </p:sp>
      <p:pic>
        <p:nvPicPr>
          <p:cNvPr id="2050" name="Picture 2" descr="D:\fdisk-2017-7-27\Munro-Audio\Muntoaudio网站资料\Pic\Andy_Monro-199x3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85786" y="1714488"/>
            <a:ext cx="2428892" cy="366164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858180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zh-CN" altLang="en-US" sz="3200" dirty="0" smtClean="0">
                <a:solidFill>
                  <a:schemeClr val="bg1"/>
                </a:solidFill>
              </a:rPr>
              <a:t>和 </a:t>
            </a:r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4099" name="Picture 3" descr="D:\fdisk-2017-7-27\Munro-Audio\Pic\QQ截图2017102107394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941580" y="1191165"/>
            <a:ext cx="7368579" cy="540748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858180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zh-CN" altLang="en-US" sz="3200" dirty="0" smtClean="0">
                <a:solidFill>
                  <a:schemeClr val="bg1"/>
                </a:solidFill>
              </a:rPr>
              <a:t>和 </a:t>
            </a:r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4099" name="Picture 3" descr="D:\fdisk-2017-7-27\Munro-Audio\Pic\QQ截图20171021073945.pn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087602" y="1191165"/>
            <a:ext cx="7076535" cy="540748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858180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</a:t>
            </a:r>
            <a:r>
              <a:rPr lang="zh-CN" altLang="en-US" sz="3200" dirty="0" smtClean="0">
                <a:solidFill>
                  <a:schemeClr val="bg1"/>
                </a:solidFill>
              </a:rPr>
              <a:t>和 </a:t>
            </a:r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pic>
        <p:nvPicPr>
          <p:cNvPr id="4099" name="Picture 3" descr="D:\fdisk-2017-7-27\Munro-Audio\Pic\QQ截图20171021073945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39606" y="1191165"/>
            <a:ext cx="8572528" cy="540748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4714876" y="1714488"/>
            <a:ext cx="4043346" cy="4357718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除去参与研发监听音箱产品，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Andy Munro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同时为音乐录音、电影和广播工业创办了完整的一站式全套构建方案。在他主持下的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Munro Associates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近年为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BBC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（英国广播公司）完成了超过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28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个录音监听室的项目。而在这些录音监听室</a:t>
            </a:r>
            <a:r>
              <a:rPr lang="en-US" altLang="zh-CN" sz="1800" dirty="0" err="1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Dynaudio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 Acoustics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这些经典的音箱一直是作为主力监听音箱。</a:t>
            </a:r>
            <a:endParaRPr lang="zh-CN" altLang="en-US" sz="1800" dirty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14282" y="2185612"/>
            <a:ext cx="4381531" cy="2915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7158" y="1428736"/>
            <a:ext cx="8417873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4696" y="1428736"/>
            <a:ext cx="6762797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4696" y="1701204"/>
            <a:ext cx="6762797" cy="452716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184696" y="1701204"/>
            <a:ext cx="6762796" cy="452716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2852936"/>
            <a:ext cx="6885218" cy="219893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0" indent="-539750">
              <a:lnSpc>
                <a:spcPct val="200000"/>
              </a:lnSpc>
              <a:buFont typeface="Wingdings" pitchFamily="2" charset="2"/>
              <a:buChar char="ü"/>
            </a:pPr>
            <a:r>
              <a:rPr lang="zh-CN" altLang="zh-CN" sz="2400" dirty="0" smtClean="0">
                <a:solidFill>
                  <a:schemeClr val="bg1"/>
                </a:solidFill>
              </a:rPr>
              <a:t>避开带有水分的广告</a:t>
            </a:r>
          </a:p>
          <a:p>
            <a:pPr marL="539750" indent="-539750">
              <a:lnSpc>
                <a:spcPct val="200000"/>
              </a:lnSpc>
              <a:buFont typeface="Wingdings" pitchFamily="2" charset="2"/>
              <a:buChar char="ü"/>
            </a:pPr>
            <a:r>
              <a:rPr lang="zh-CN" altLang="zh-CN" sz="2400" dirty="0" smtClean="0">
                <a:solidFill>
                  <a:schemeClr val="bg1"/>
                </a:solidFill>
              </a:rPr>
              <a:t>看透那些所谓的媒体评测</a:t>
            </a:r>
          </a:p>
          <a:p>
            <a:pPr marL="539750" indent="-539750">
              <a:lnSpc>
                <a:spcPct val="200000"/>
              </a:lnSpc>
              <a:buFont typeface="Wingdings" pitchFamily="2" charset="2"/>
              <a:buChar char="ü"/>
            </a:pPr>
            <a:r>
              <a:rPr lang="zh-CN" altLang="zh-CN" sz="2400" dirty="0" smtClean="0">
                <a:solidFill>
                  <a:schemeClr val="bg1"/>
                </a:solidFill>
              </a:rPr>
              <a:t>挖出真正有实力的、值得收藏的那些经典作品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95536" y="620688"/>
            <a:ext cx="8523487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zh-CN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掌握充分音响史料、用逻辑分析的方法，</a:t>
            </a:r>
            <a:endParaRPr lang="en-US" altLang="zh-CN" sz="3600" b="1" dirty="0" smtClean="0">
              <a:solidFill>
                <a:srgbClr val="FFFF00"/>
              </a:solidFill>
              <a:latin typeface="楷体" pitchFamily="49" charset="-122"/>
              <a:ea typeface="楷体" pitchFamily="49" charset="-122"/>
            </a:endParaRPr>
          </a:p>
          <a:p>
            <a:pPr algn="ctr">
              <a:lnSpc>
                <a:spcPct val="150000"/>
              </a:lnSpc>
            </a:pPr>
            <a:r>
              <a:rPr lang="zh-CN" altLang="zh-CN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推演出史上最强的</a:t>
            </a:r>
            <a:r>
              <a:rPr lang="zh-CN" altLang="en-US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喇叭</a:t>
            </a:r>
            <a:r>
              <a:rPr lang="zh-CN" altLang="zh-CN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！</a:t>
            </a:r>
          </a:p>
          <a:p>
            <a:endParaRPr lang="zh-CN" altLang="en-US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323528" y="1052736"/>
            <a:ext cx="3816424" cy="5701079"/>
          </a:xfrm>
          <a:prstGeom prst="rect">
            <a:avLst/>
          </a:prstGeom>
          <a:noFill/>
        </p:spPr>
      </p:pic>
      <p:pic>
        <p:nvPicPr>
          <p:cNvPr id="1026" name="Picture 2" descr="E:\Munro-Audio\PPT\DA长沙演示PPT图片\DA-PPT- (36)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2204864"/>
            <a:ext cx="4624918" cy="30963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6770" y="1428736"/>
            <a:ext cx="7598648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46743" y="1428736"/>
            <a:ext cx="7638701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66770" y="1428736"/>
            <a:ext cx="7598648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54691" y="1428736"/>
            <a:ext cx="7622806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 </a:t>
            </a:r>
            <a:r>
              <a:rPr lang="zh-CN" altLang="en-US" sz="3200" dirty="0" smtClean="0">
                <a:solidFill>
                  <a:schemeClr val="bg1"/>
                </a:solidFill>
              </a:rPr>
              <a:t>与 </a:t>
            </a:r>
            <a:r>
              <a:rPr lang="en-US" sz="3200" dirty="0" smtClean="0">
                <a:solidFill>
                  <a:schemeClr val="bg1"/>
                </a:solidFill>
              </a:rPr>
              <a:t>M</a:t>
            </a:r>
            <a:r>
              <a:rPr lang="zh-CN" altLang="en-US" sz="3200" dirty="0" smtClean="0">
                <a:solidFill>
                  <a:schemeClr val="bg1"/>
                </a:solidFill>
              </a:rPr>
              <a:t>系列主监听音箱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4" name="Picture 2" descr="D:\fdisk-2017-12-7\Munro-Audio\Pic\录音棚\yy12-1024x61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782012" y="1428736"/>
            <a:ext cx="7568164" cy="507209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r>
              <a:rPr lang="zh-CN" altLang="en-US" sz="3200" dirty="0" smtClean="0">
                <a:solidFill>
                  <a:schemeClr val="bg1"/>
                </a:solidFill>
              </a:rPr>
              <a:t>中场与远场监听系统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http://da.dynaudioacoustics.cn/img/m4/m4_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980728"/>
            <a:ext cx="7842949" cy="55446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r>
              <a:rPr lang="zh-CN" altLang="en-US" sz="3200" dirty="0" smtClean="0">
                <a:solidFill>
                  <a:schemeClr val="bg1"/>
                </a:solidFill>
              </a:rPr>
              <a:t>中场与远场监听系统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http://da.dynaudioacoustics.cn/img/m4/m4_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259632" y="1268760"/>
            <a:ext cx="6552728" cy="505106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r>
              <a:rPr lang="zh-CN" altLang="en-US" sz="3200" dirty="0" smtClean="0">
                <a:solidFill>
                  <a:schemeClr val="bg1"/>
                </a:solidFill>
              </a:rPr>
              <a:t>中场与远场监听系统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http://da.dynaudioacoustics.cn/img/m4/m4_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980728"/>
            <a:ext cx="7842948" cy="554461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r>
              <a:rPr lang="zh-CN" altLang="en-US" sz="3200" dirty="0" smtClean="0">
                <a:solidFill>
                  <a:schemeClr val="bg1"/>
                </a:solidFill>
              </a:rPr>
              <a:t>中场与远场监听系统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0354" name="Picture 2" descr="http://da.dynaudioacoustics.cn/img/m4mini/m4mini_1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1600" y="1052736"/>
            <a:ext cx="7379846" cy="568863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548680"/>
            <a:ext cx="801213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FC000"/>
                </a:solidFill>
                <a:latin typeface="楷体" pitchFamily="49" charset="-122"/>
                <a:ea typeface="楷体" pitchFamily="49" charset="-122"/>
              </a:rPr>
              <a:t>第一个逻辑线索：</a:t>
            </a:r>
            <a:endParaRPr lang="en-US" altLang="zh-CN" sz="3600" b="1" dirty="0" smtClean="0">
              <a:solidFill>
                <a:srgbClr val="FFC000"/>
              </a:solidFill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史上技术实力最强的音箱设计团队是哪家？</a:t>
            </a:r>
            <a:endParaRPr lang="en-US" altLang="zh-CN" sz="3200" b="1" dirty="0" smtClean="0">
              <a:solidFill>
                <a:srgbClr val="FFFF00"/>
              </a:solidFill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答案是：</a:t>
            </a:r>
            <a:endParaRPr lang="zh-CN" altLang="en-US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2411760" y="2276872"/>
            <a:ext cx="618470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0" indent="-539750"/>
            <a:r>
              <a:rPr lang="zh-CN" altLang="en-US" sz="3200" dirty="0" smtClean="0">
                <a:solidFill>
                  <a:srgbClr val="FF0000"/>
                </a:solidFill>
              </a:rPr>
              <a:t>英国</a:t>
            </a:r>
            <a:r>
              <a:rPr lang="en-US" altLang="zh-CN" sz="3200" dirty="0" smtClean="0">
                <a:solidFill>
                  <a:srgbClr val="FF0000"/>
                </a:solidFill>
              </a:rPr>
              <a:t>BBC</a:t>
            </a:r>
            <a:r>
              <a:rPr lang="zh-CN" altLang="en-US" sz="3200" dirty="0" smtClean="0">
                <a:solidFill>
                  <a:srgbClr val="FF0000"/>
                </a:solidFill>
              </a:rPr>
              <a:t>广播公司的音箱设计团队</a:t>
            </a:r>
            <a:endParaRPr lang="zh-CN" altLang="en-US" sz="3200" dirty="0">
              <a:solidFill>
                <a:srgbClr val="FF0000"/>
              </a:solidFill>
            </a:endParaRPr>
          </a:p>
        </p:txBody>
      </p:sp>
      <p:pic>
        <p:nvPicPr>
          <p:cNvPr id="2050" name="Picture 2" descr="http://da.dynaudioacoustics.cn/img/luyin/kehu5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3861048"/>
            <a:ext cx="1847850" cy="952500"/>
          </a:xfrm>
          <a:prstGeom prst="rect">
            <a:avLst/>
          </a:prstGeom>
          <a:noFill/>
        </p:spPr>
      </p:pic>
      <p:pic>
        <p:nvPicPr>
          <p:cNvPr id="2052" name="Picture 4" descr="http://da.dynaudioacoustics.cn/img/luyin/kehu4.g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35696" y="3861048"/>
            <a:ext cx="2771775" cy="95250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r>
              <a:rPr lang="zh-CN" altLang="en-US" sz="3200" dirty="0" smtClean="0">
                <a:solidFill>
                  <a:schemeClr val="bg1"/>
                </a:solidFill>
              </a:rPr>
              <a:t>中场与远场监听系统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http://da.dynaudioacoustics.cn/img/m4/m4_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980728"/>
            <a:ext cx="7842948" cy="554461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r>
              <a:rPr lang="zh-CN" altLang="en-US" sz="3200" dirty="0" smtClean="0">
                <a:solidFill>
                  <a:schemeClr val="bg1"/>
                </a:solidFill>
              </a:rPr>
              <a:t>中场与远场监听系统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2050" name="Picture 2" descr="http://da.dynaudioacoustics.cn/img/m4/m4_2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83568" y="980728"/>
            <a:ext cx="7842948" cy="554461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r>
              <a:rPr lang="zh-CN" altLang="en-US" sz="3200" dirty="0" smtClean="0">
                <a:solidFill>
                  <a:schemeClr val="bg1"/>
                </a:solidFill>
              </a:rPr>
              <a:t>中场与远场监听系统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 dirty="0"/>
          </a:p>
        </p:txBody>
      </p:sp>
      <p:pic>
        <p:nvPicPr>
          <p:cNvPr id="101378" name="Picture 2" descr="http://da.dynaudioacoustics.cn/img/c3/c3_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03648" y="1196752"/>
            <a:ext cx="7033429" cy="54216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zh-CN" altLang="en-US" sz="3200" dirty="0" smtClean="0">
                <a:solidFill>
                  <a:schemeClr val="bg1"/>
                </a:solidFill>
              </a:rPr>
              <a:t>北京墨龙声学与家电论坛北京体验中心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zh-CN" altLang="en-US"/>
          </a:p>
        </p:txBody>
      </p:sp>
      <p:pic>
        <p:nvPicPr>
          <p:cNvPr id="3074" name="Picture 2" descr="http://photo.jd-bbs.com/Music/LXP/LXP-3-2019-3/LXP3-2019-3-07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196752"/>
            <a:ext cx="8175819" cy="544522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216415"/>
            <a:ext cx="9144000" cy="43676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59632" y="24691"/>
            <a:ext cx="7052467" cy="678868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26207" y="24691"/>
            <a:ext cx="6119317" cy="678868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70721" y="24691"/>
            <a:ext cx="6230289" cy="678868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64" y="45720"/>
            <a:ext cx="9123706" cy="6741368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695297" y="24691"/>
            <a:ext cx="6181137" cy="678868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476672"/>
            <a:ext cx="4682692" cy="721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0" indent="-539750"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FF00"/>
                </a:solidFill>
              </a:rPr>
              <a:t>英国</a:t>
            </a:r>
            <a:r>
              <a:rPr lang="en-US" altLang="zh-CN" sz="2400" dirty="0" smtClean="0">
                <a:solidFill>
                  <a:srgbClr val="FFFF00"/>
                </a:solidFill>
              </a:rPr>
              <a:t>BBC</a:t>
            </a:r>
            <a:r>
              <a:rPr lang="zh-CN" altLang="en-US" sz="2400" dirty="0" smtClean="0">
                <a:solidFill>
                  <a:srgbClr val="FFFF00"/>
                </a:solidFill>
              </a:rPr>
              <a:t>广播公司的音箱设计团队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8099525" cy="12322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0" indent="-539750">
              <a:lnSpc>
                <a:spcPct val="200000"/>
              </a:lnSpc>
            </a:pPr>
            <a:r>
              <a:rPr lang="zh-CN" altLang="en-US" sz="2000" dirty="0" smtClean="0">
                <a:solidFill>
                  <a:schemeClr val="bg1"/>
                </a:solidFill>
              </a:rPr>
              <a:t>由</a:t>
            </a:r>
            <a:r>
              <a:rPr lang="en-US" altLang="zh-CN" sz="2000" dirty="0" smtClean="0">
                <a:solidFill>
                  <a:schemeClr val="bg1"/>
                </a:solidFill>
              </a:rPr>
              <a:t>Dudley Harwood(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Harbeth</a:t>
            </a:r>
            <a:r>
              <a:rPr lang="en-US" altLang="zh-CN" sz="2000" dirty="0" smtClean="0">
                <a:solidFill>
                  <a:schemeClr val="bg1"/>
                </a:solidFill>
              </a:rPr>
              <a:t>(</a:t>
            </a:r>
            <a:r>
              <a:rPr lang="zh-CN" altLang="zh-CN" sz="2000" dirty="0" smtClean="0">
                <a:solidFill>
                  <a:schemeClr val="bg1"/>
                </a:solidFill>
              </a:rPr>
              <a:t>雨后初晴</a:t>
            </a:r>
            <a:r>
              <a:rPr lang="en-US" altLang="zh-CN" sz="2000" dirty="0" smtClean="0">
                <a:solidFill>
                  <a:schemeClr val="bg1"/>
                </a:solidFill>
              </a:rPr>
              <a:t> )</a:t>
            </a:r>
            <a:r>
              <a:rPr lang="zh-CN" altLang="en-US" sz="2000" dirty="0" smtClean="0">
                <a:solidFill>
                  <a:schemeClr val="bg1"/>
                </a:solidFill>
              </a:rPr>
              <a:t>和</a:t>
            </a:r>
            <a:r>
              <a:rPr lang="en-US" altLang="zh-CN" sz="2000" dirty="0" smtClean="0">
                <a:solidFill>
                  <a:schemeClr val="bg1"/>
                </a:solidFill>
              </a:rPr>
              <a:t>Spencer Hughes(</a:t>
            </a:r>
            <a:r>
              <a:rPr lang="en-US" altLang="zh-CN" sz="2000" dirty="0" err="1" smtClean="0">
                <a:solidFill>
                  <a:schemeClr val="bg1"/>
                </a:solidFill>
              </a:rPr>
              <a:t>Spendor</a:t>
            </a:r>
            <a:r>
              <a:rPr lang="en-US" altLang="zh-CN" sz="2000" dirty="0" smtClean="0">
                <a:solidFill>
                  <a:schemeClr val="bg1"/>
                </a:solidFill>
              </a:rPr>
              <a:t>)</a:t>
            </a:r>
            <a:r>
              <a:rPr lang="zh-CN" altLang="en-US" sz="2000" dirty="0" smtClean="0">
                <a:solidFill>
                  <a:schemeClr val="bg1"/>
                </a:solidFill>
              </a:rPr>
              <a:t>领衔；</a:t>
            </a:r>
            <a:endParaRPr lang="en-US" altLang="zh-CN" sz="2000" dirty="0" smtClean="0">
              <a:solidFill>
                <a:schemeClr val="bg1"/>
              </a:solidFill>
            </a:endParaRPr>
          </a:p>
          <a:p>
            <a:pPr marL="539750" indent="-539750">
              <a:lnSpc>
                <a:spcPct val="200000"/>
              </a:lnSpc>
            </a:pPr>
            <a:r>
              <a:rPr lang="zh-CN" altLang="en-US" sz="2000" dirty="0" smtClean="0">
                <a:solidFill>
                  <a:schemeClr val="bg1"/>
                </a:solidFill>
              </a:rPr>
              <a:t>为了满足当时最流行的</a:t>
            </a:r>
            <a:r>
              <a:rPr lang="en-US" altLang="zh-CN" sz="2000" dirty="0" smtClean="0">
                <a:solidFill>
                  <a:schemeClr val="bg1"/>
                </a:solidFill>
              </a:rPr>
              <a:t>FM</a:t>
            </a:r>
            <a:r>
              <a:rPr lang="zh-CN" altLang="en-US" sz="2000" dirty="0" smtClean="0">
                <a:solidFill>
                  <a:schemeClr val="bg1"/>
                </a:solidFill>
              </a:rPr>
              <a:t>广播：</a:t>
            </a:r>
            <a:r>
              <a:rPr lang="en-US" altLang="zh-CN" sz="2000" dirty="0" smtClean="0">
                <a:solidFill>
                  <a:schemeClr val="bg1"/>
                </a:solidFill>
              </a:rPr>
              <a:t>LS 5/9</a:t>
            </a:r>
            <a:r>
              <a:rPr lang="zh-CN" altLang="en-US" sz="2000" dirty="0" smtClean="0">
                <a:solidFill>
                  <a:schemeClr val="bg1"/>
                </a:solidFill>
              </a:rPr>
              <a:t>和</a:t>
            </a:r>
            <a:r>
              <a:rPr lang="en-US" altLang="zh-CN" sz="2000" dirty="0" smtClean="0">
                <a:solidFill>
                  <a:schemeClr val="bg1"/>
                </a:solidFill>
              </a:rPr>
              <a:t>LS 5/8</a:t>
            </a:r>
          </a:p>
        </p:txBody>
      </p:sp>
      <p:pic>
        <p:nvPicPr>
          <p:cNvPr id="69634" name="Picture 2" descr="http://photo.jd-bbs.com/Munro-Acoustics/Harbeth-512-2019-11/Harbeth-512-1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996952"/>
            <a:ext cx="3007563" cy="2808312"/>
          </a:xfrm>
          <a:prstGeom prst="rect">
            <a:avLst/>
          </a:prstGeom>
          <a:noFill/>
        </p:spPr>
      </p:pic>
      <p:pic>
        <p:nvPicPr>
          <p:cNvPr id="69636" name="Picture 4" descr="https://www.gzhifi.com/ms/images/201304/136657442643446099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1560" y="2708920"/>
            <a:ext cx="4752528" cy="356439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556792"/>
            <a:ext cx="9144000" cy="3885126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787247" y="24691"/>
            <a:ext cx="5997236" cy="678868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620688"/>
            <a:ext cx="9144000" cy="5607717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59632" y="24691"/>
            <a:ext cx="7052467" cy="678868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216415"/>
            <a:ext cx="9144000" cy="43676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216415"/>
            <a:ext cx="9144000" cy="43676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216415"/>
            <a:ext cx="9144000" cy="43676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216415"/>
            <a:ext cx="9144000" cy="43676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1216415"/>
            <a:ext cx="9144000" cy="436760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596" y="1262174"/>
            <a:ext cx="4786346" cy="51672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标题 1"/>
          <p:cNvSpPr>
            <a:spLocks noGrp="1"/>
          </p:cNvSpPr>
          <p:nvPr>
            <p:ph type="ctrTitle"/>
          </p:nvPr>
        </p:nvSpPr>
        <p:spPr>
          <a:xfrm>
            <a:off x="500034" y="285728"/>
            <a:ext cx="6357982" cy="785818"/>
          </a:xfrm>
        </p:spPr>
        <p:txBody>
          <a:bodyPr>
            <a:normAutofit/>
          </a:bodyPr>
          <a:lstStyle/>
          <a:p>
            <a:pPr algn="l"/>
            <a:r>
              <a:rPr lang="zh-CN" altLang="en-US" sz="3600" dirty="0" smtClean="0">
                <a:solidFill>
                  <a:schemeClr val="bg1"/>
                </a:solidFill>
                <a:latin typeface="楷体" pitchFamily="49" charset="-122"/>
                <a:ea typeface="楷体" pitchFamily="49" charset="-122"/>
              </a:rPr>
              <a:t>北京墨龙科技有限公司</a:t>
            </a:r>
            <a:endParaRPr lang="zh-CN" altLang="en-US" sz="3600" dirty="0">
              <a:solidFill>
                <a:schemeClr val="bg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副标题 2"/>
          <p:cNvSpPr>
            <a:spLocks noGrp="1"/>
          </p:cNvSpPr>
          <p:nvPr>
            <p:ph type="subTitle" idx="1"/>
          </p:nvPr>
        </p:nvSpPr>
        <p:spPr>
          <a:xfrm>
            <a:off x="5429256" y="1214422"/>
            <a:ext cx="3571900" cy="4714908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“北京墨龙科技有限公司”是一家致力于高端影音产品贸易公司，其宗旨是将最专业和最经典的产品带给业界和用户。</a:t>
            </a: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endParaRPr lang="zh-CN" altLang="en-US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2017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年“北京墨龙科技有限公司”正式成为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Munro Acoustics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的中、港、澳台湾的总代理。</a:t>
            </a:r>
            <a:endParaRPr lang="zh-CN" altLang="en-US" sz="1800" dirty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683568" y="476672"/>
            <a:ext cx="4682692" cy="7216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0" indent="-539750">
              <a:lnSpc>
                <a:spcPct val="200000"/>
              </a:lnSpc>
            </a:pPr>
            <a:r>
              <a:rPr lang="zh-CN" altLang="en-US" sz="2400" dirty="0" smtClean="0">
                <a:solidFill>
                  <a:srgbClr val="FFFF00"/>
                </a:solidFill>
              </a:rPr>
              <a:t>英国</a:t>
            </a:r>
            <a:r>
              <a:rPr lang="en-US" altLang="zh-CN" sz="2400" dirty="0" smtClean="0">
                <a:solidFill>
                  <a:srgbClr val="FFFF00"/>
                </a:solidFill>
              </a:rPr>
              <a:t>BBC</a:t>
            </a:r>
            <a:r>
              <a:rPr lang="zh-CN" altLang="en-US" sz="2400" dirty="0" smtClean="0">
                <a:solidFill>
                  <a:srgbClr val="FFFF00"/>
                </a:solidFill>
              </a:rPr>
              <a:t>广播公司的音箱设计团队</a:t>
            </a:r>
            <a:endParaRPr lang="zh-CN" altLang="en-US" sz="2400" dirty="0">
              <a:solidFill>
                <a:srgbClr val="FFFF0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39552" y="1196752"/>
            <a:ext cx="221887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0" indent="-539750">
              <a:lnSpc>
                <a:spcPct val="200000"/>
              </a:lnSpc>
            </a:pPr>
            <a:r>
              <a:rPr lang="zh-CN" altLang="en-US" sz="2000" dirty="0" smtClean="0">
                <a:solidFill>
                  <a:schemeClr val="bg1"/>
                </a:solidFill>
              </a:rPr>
              <a:t>传奇的</a:t>
            </a:r>
            <a:r>
              <a:rPr lang="en-US" altLang="zh-CN" sz="2000" dirty="0" smtClean="0">
                <a:solidFill>
                  <a:schemeClr val="bg1"/>
                </a:solidFill>
              </a:rPr>
              <a:t>BBC LS 3/5A</a:t>
            </a:r>
          </a:p>
        </p:txBody>
      </p:sp>
      <p:pic>
        <p:nvPicPr>
          <p:cNvPr id="70658" name="Picture 2" descr="http://photo.jdunion.com/kef/KEF-LS50-2012-7/KEF-LS-50-7-11-1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5656" y="2060848"/>
            <a:ext cx="6768752" cy="449167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:\fdisk-2017-7-27\Munro-Audio\Pic\MAlogo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270000" cy="673100"/>
          </a:xfrm>
          <a:prstGeom prst="rect">
            <a:avLst/>
          </a:prstGeom>
          <a:noFill/>
        </p:spPr>
      </p:pic>
      <p:sp>
        <p:nvSpPr>
          <p:cNvPr id="4" name="副标题 2"/>
          <p:cNvSpPr>
            <a:spLocks noGrp="1"/>
          </p:cNvSpPr>
          <p:nvPr>
            <p:ph type="subTitle" idx="1"/>
          </p:nvPr>
        </p:nvSpPr>
        <p:spPr>
          <a:xfrm>
            <a:off x="5429256" y="1214422"/>
            <a:ext cx="3571900" cy="4714908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Office:</a:t>
            </a:r>
          </a:p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Munro Acoustics Ltd</a:t>
            </a:r>
          </a:p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Unit K301, The Biscuit Factory</a:t>
            </a:r>
          </a:p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100 Clements Road</a:t>
            </a:r>
          </a:p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London SE16 4DG</a:t>
            </a:r>
          </a:p>
          <a:p>
            <a:pPr algn="l">
              <a:lnSpc>
                <a:spcPct val="170000"/>
              </a:lnSpc>
            </a:pP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Factory:</a:t>
            </a:r>
            <a:endParaRPr lang="zh-CN" altLang="en-US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r>
              <a:rPr lang="en-US" altLang="zh-CN" sz="1800" dirty="0" err="1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Bicester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 in </a:t>
            </a:r>
            <a:r>
              <a:rPr lang="en-US" altLang="zh-CN" sz="1800" dirty="0" err="1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Oxfordshire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 (northeast of Oxford)</a:t>
            </a:r>
            <a:endParaRPr lang="zh-CN" altLang="en-US" sz="1800" dirty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</p:txBody>
      </p:sp>
      <p:pic>
        <p:nvPicPr>
          <p:cNvPr id="1027" name="Picture 3" descr="D:\fdisk-2017-7-27\Munro-Audio\Pic\London-\QQ截图20171021121349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4282" y="1428736"/>
            <a:ext cx="5072098" cy="3337185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0" y="357166"/>
            <a:ext cx="9144000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42844" y="285728"/>
            <a:ext cx="4050815" cy="6086103"/>
          </a:xfrm>
          <a:prstGeom prst="rect">
            <a:avLst/>
          </a:prstGeom>
          <a:noFill/>
        </p:spPr>
      </p:pic>
      <p:pic>
        <p:nvPicPr>
          <p:cNvPr id="3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3" cstate="print"/>
          <a:stretch>
            <a:fillRect/>
          </a:stretch>
        </p:blipFill>
        <p:spPr bwMode="auto">
          <a:xfrm>
            <a:off x="4786314" y="285728"/>
            <a:ext cx="4050815" cy="60861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83568" y="332656"/>
            <a:ext cx="8012130" cy="24006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FC000"/>
                </a:solidFill>
                <a:latin typeface="楷体" pitchFamily="49" charset="-122"/>
                <a:ea typeface="楷体" pitchFamily="49" charset="-122"/>
              </a:rPr>
              <a:t>第二个逻辑线索：</a:t>
            </a:r>
            <a:endParaRPr lang="en-US" altLang="zh-CN" sz="3600" b="1" dirty="0" smtClean="0">
              <a:solidFill>
                <a:srgbClr val="FFC000"/>
              </a:solidFill>
              <a:latin typeface="楷体" pitchFamily="49" charset="-122"/>
              <a:ea typeface="楷体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近代技术性能最强的驱动单元是哪个品牌？</a:t>
            </a: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答案是：</a:t>
            </a:r>
            <a:endParaRPr lang="zh-CN" altLang="en-US" sz="3200" dirty="0"/>
          </a:p>
        </p:txBody>
      </p:sp>
      <p:pic>
        <p:nvPicPr>
          <p:cNvPr id="71684" name="Picture 4" descr="http://photo.jd-bbs.com/Munro-Acoustics/Harbeth-512-2019-11/Harbeth-512-16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267744" y="2996952"/>
            <a:ext cx="5112568" cy="3617143"/>
          </a:xfrm>
          <a:prstGeom prst="rect">
            <a:avLst/>
          </a:prstGeom>
          <a:noFill/>
        </p:spPr>
      </p:pic>
      <p:sp>
        <p:nvSpPr>
          <p:cNvPr id="5" name="矩形 4"/>
          <p:cNvSpPr/>
          <p:nvPr/>
        </p:nvSpPr>
        <p:spPr>
          <a:xfrm>
            <a:off x="2411760" y="1988840"/>
            <a:ext cx="407194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/>
              <a:t>-</a:t>
            </a:r>
            <a:r>
              <a:rPr lang="en-US" altLang="zh-CN" sz="3600" b="1" dirty="0" smtClean="0">
                <a:solidFill>
                  <a:srgbClr val="FF0000"/>
                </a:solidFill>
              </a:rPr>
              <a:t>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丹麦的</a:t>
            </a:r>
            <a:r>
              <a:rPr lang="en-US" altLang="zh-CN" sz="3600" b="1" dirty="0" err="1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Dynaudio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！</a:t>
            </a:r>
            <a:endParaRPr lang="zh-CN" altLang="en-US" sz="3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6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16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8" cy="60861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46592" y="357166"/>
            <a:ext cx="4050815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2546592" y="357166"/>
            <a:ext cx="4050815" cy="6086103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err="1" smtClean="0">
                <a:solidFill>
                  <a:schemeClr val="bg1"/>
                </a:solidFill>
              </a:rPr>
              <a:t>Dynaudio</a:t>
            </a:r>
            <a:r>
              <a:rPr lang="en-US" sz="3200" dirty="0" smtClean="0">
                <a:solidFill>
                  <a:schemeClr val="bg1"/>
                </a:solidFill>
              </a:rPr>
              <a:t> Acoustics</a:t>
            </a:r>
            <a:r>
              <a:rPr lang="zh-CN" altLang="en-US" sz="3200" dirty="0" smtClean="0">
                <a:solidFill>
                  <a:schemeClr val="bg1"/>
                </a:solidFill>
              </a:rPr>
              <a:t>功放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42910" y="1428736"/>
            <a:ext cx="4043346" cy="4357718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T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系列：</a:t>
            </a: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DCA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系列：</a:t>
            </a: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  <a:p>
            <a:pPr algn="l">
              <a:lnSpc>
                <a:spcPct val="170000"/>
              </a:lnSpc>
            </a:pPr>
            <a:endParaRPr lang="en-US" altLang="zh-CN" sz="1800" dirty="0" smtClean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</p:txBody>
      </p:sp>
      <p:pic>
        <p:nvPicPr>
          <p:cNvPr id="3076" name="Picture 4" descr="D:\fdisk-2017-7-27\Munro-Audio\Pic\_DSC893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71670" y="1285860"/>
            <a:ext cx="6550359" cy="2428892"/>
          </a:xfrm>
          <a:prstGeom prst="rect">
            <a:avLst/>
          </a:prstGeom>
          <a:noFill/>
        </p:spPr>
      </p:pic>
      <p:pic>
        <p:nvPicPr>
          <p:cNvPr id="1026" name="Picture 2" descr="D:\fdisk-2017-7-27\Munro-Audio\Pic\_DSC892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357422" y="3821078"/>
            <a:ext cx="6000792" cy="246544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500034" y="357166"/>
            <a:ext cx="7786742" cy="785818"/>
          </a:xfrm>
        </p:spPr>
        <p:txBody>
          <a:bodyPr>
            <a:normAutofit/>
          </a:bodyPr>
          <a:lstStyle/>
          <a:p>
            <a:pPr algn="l"/>
            <a:r>
              <a:rPr lang="en-US" sz="3200" dirty="0" smtClean="0">
                <a:solidFill>
                  <a:schemeClr val="bg1"/>
                </a:solidFill>
              </a:rPr>
              <a:t>Munro Acoustics</a:t>
            </a:r>
            <a:r>
              <a:rPr lang="zh-CN" altLang="en-US" sz="3200" dirty="0" smtClean="0">
                <a:solidFill>
                  <a:schemeClr val="bg1"/>
                </a:solidFill>
              </a:rPr>
              <a:t>的其它音箱产品</a:t>
            </a:r>
            <a:endParaRPr lang="zh-CN" altLang="en-US" sz="3200" dirty="0">
              <a:solidFill>
                <a:schemeClr val="bg1"/>
              </a:solidFill>
            </a:endParaRP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000760" y="1714488"/>
            <a:ext cx="2857520" cy="4357718"/>
          </a:xfrm>
        </p:spPr>
        <p:txBody>
          <a:bodyPr>
            <a:noAutofit/>
          </a:bodyPr>
          <a:lstStyle/>
          <a:p>
            <a:pPr algn="l">
              <a:lnSpc>
                <a:spcPct val="170000"/>
              </a:lnSpc>
            </a:pP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除去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M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系列和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C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系列的监听音箱，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Andy Munro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还研发出了近场监听的扬声器</a:t>
            </a:r>
            <a:r>
              <a:rPr lang="en-US" altLang="zh-CN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”Egg”</a:t>
            </a:r>
            <a:r>
              <a:rPr lang="zh-CN" altLang="en-US" sz="1800" dirty="0" smtClean="0">
                <a:solidFill>
                  <a:schemeClr val="bg1"/>
                </a:solidFill>
                <a:latin typeface="Arial Unicode MS" pitchFamily="34" charset="-122"/>
                <a:ea typeface="楷体" pitchFamily="49" charset="-122"/>
              </a:rPr>
              <a:t>。</a:t>
            </a:r>
            <a:endParaRPr lang="zh-CN" altLang="en-US" sz="1800" dirty="0">
              <a:solidFill>
                <a:schemeClr val="bg1"/>
              </a:solidFill>
              <a:latin typeface="Arial Unicode MS" pitchFamily="34" charset="-122"/>
              <a:ea typeface="楷体" pitchFamily="49" charset="-122"/>
            </a:endParaRPr>
          </a:p>
        </p:txBody>
      </p:sp>
      <p:pic>
        <p:nvPicPr>
          <p:cNvPr id="2050" name="Picture 2" descr="D:\fdisk-2017-7-27\Munro-Audio\Pic\QQ截图20171021163229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14282" y="1714488"/>
            <a:ext cx="5786478" cy="424279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2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115616" y="1124744"/>
            <a:ext cx="6511719" cy="131119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0" indent="-53975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答案是</a:t>
            </a:r>
            <a:r>
              <a:rPr lang="en-US" altLang="zh-CN" sz="2800" dirty="0" smtClean="0">
                <a:solidFill>
                  <a:schemeClr val="bg1"/>
                </a:solidFill>
              </a:rPr>
              <a:t>BBC</a:t>
            </a:r>
            <a:r>
              <a:rPr lang="zh-CN" altLang="en-US" sz="2800" dirty="0" smtClean="0">
                <a:solidFill>
                  <a:schemeClr val="bg1"/>
                </a:solidFill>
              </a:rPr>
              <a:t>设计团队最后一个音箱作品：</a:t>
            </a:r>
            <a:endParaRPr lang="en-US" altLang="zh-CN" sz="2800" dirty="0" smtClean="0">
              <a:solidFill>
                <a:schemeClr val="bg1"/>
              </a:solidFill>
            </a:endParaRPr>
          </a:p>
          <a:p>
            <a:pPr marL="539750" indent="-539750">
              <a:lnSpc>
                <a:spcPct val="150000"/>
              </a:lnSpc>
            </a:pPr>
            <a:r>
              <a:rPr lang="zh-CN" altLang="en-US" sz="2800" dirty="0" smtClean="0">
                <a:solidFill>
                  <a:schemeClr val="bg1"/>
                </a:solidFill>
              </a:rPr>
              <a:t>采用了</a:t>
            </a:r>
            <a:r>
              <a:rPr lang="en-US" altLang="zh-CN" sz="2800" dirty="0" err="1" smtClean="0">
                <a:solidFill>
                  <a:schemeClr val="bg1"/>
                </a:solidFill>
              </a:rPr>
              <a:t>Dynaudio</a:t>
            </a:r>
            <a:r>
              <a:rPr lang="zh-CN" altLang="en-US" sz="2800" dirty="0" smtClean="0">
                <a:solidFill>
                  <a:schemeClr val="bg1"/>
                </a:solidFill>
              </a:rPr>
              <a:t>驱动单元的：</a:t>
            </a:r>
            <a:endParaRPr lang="zh-CN" altLang="en-US" sz="2800" dirty="0">
              <a:solidFill>
                <a:schemeClr val="bg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115616" y="260648"/>
            <a:ext cx="667041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zh-CN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推演出史上最强的</a:t>
            </a:r>
            <a:r>
              <a:rPr lang="zh-CN" altLang="en-US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喇叭的结论：</a:t>
            </a:r>
            <a:endParaRPr lang="zh-CN" altLang="zh-CN" sz="3600" b="1" dirty="0" smtClean="0">
              <a:solidFill>
                <a:srgbClr val="FFFF00"/>
              </a:solidFill>
              <a:latin typeface="楷体" pitchFamily="49" charset="-122"/>
              <a:ea typeface="楷体" pitchFamily="49" charset="-122"/>
            </a:endParaRPr>
          </a:p>
          <a:p>
            <a:endParaRPr lang="zh-CN" altLang="en-US" dirty="0"/>
          </a:p>
        </p:txBody>
      </p:sp>
      <p:sp>
        <p:nvSpPr>
          <p:cNvPr id="3074" name="AutoShape 2" descr="http://photo.jd-bbs.com/Munro-Acoustics/Harbeth-512-2019-11/Harbeth-512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6" name="Picture 4" descr="http://photo.jd-bbs.com/Munro-Acoustics/Harbeth-512-2019-11/Harbeth-512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43808" y="2636912"/>
            <a:ext cx="3929955" cy="3816424"/>
          </a:xfrm>
          <a:prstGeom prst="rect">
            <a:avLst/>
          </a:prstGeom>
          <a:noFill/>
        </p:spPr>
      </p:pic>
      <p:sp>
        <p:nvSpPr>
          <p:cNvPr id="6" name="矩形 5"/>
          <p:cNvSpPr/>
          <p:nvPr/>
        </p:nvSpPr>
        <p:spPr>
          <a:xfrm>
            <a:off x="5580112" y="1844824"/>
            <a:ext cx="242887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600" dirty="0" smtClean="0">
                <a:solidFill>
                  <a:srgbClr val="FF0000"/>
                </a:solidFill>
              </a:rPr>
              <a:t>BBC LS 5/12</a:t>
            </a:r>
            <a:endParaRPr lang="zh-CN" altLang="en-US" sz="3600" dirty="0"/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" y="357166"/>
            <a:ext cx="9143997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380" y="357166"/>
            <a:ext cx="9119239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380" y="357166"/>
            <a:ext cx="9119239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39552" y="332656"/>
            <a:ext cx="292580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39750" indent="-539750"/>
            <a:r>
              <a:rPr lang="en-US" altLang="zh-CN" sz="4400" dirty="0" smtClean="0">
                <a:solidFill>
                  <a:srgbClr val="FF0000"/>
                </a:solidFill>
              </a:rPr>
              <a:t>BBC LS 5/12</a:t>
            </a:r>
            <a:endParaRPr lang="zh-CN" altLang="en-US" sz="2400" dirty="0">
              <a:solidFill>
                <a:schemeClr val="bg1"/>
              </a:solidFill>
            </a:endParaRPr>
          </a:p>
        </p:txBody>
      </p:sp>
      <p:sp>
        <p:nvSpPr>
          <p:cNvPr id="3074" name="AutoShape 2" descr="http://photo.jd-bbs.com/Munro-Acoustics/Harbeth-512-2019-11/Harbeth-512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6" name="Picture 4" descr="http://photo.jd-bbs.com/Munro-Acoustics/Harbeth-512-2019-11/Harbeth-512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1628800"/>
            <a:ext cx="3929955" cy="3816424"/>
          </a:xfrm>
          <a:prstGeom prst="rect">
            <a:avLst/>
          </a:prstGeom>
          <a:noFill/>
        </p:spPr>
      </p:pic>
      <p:pic>
        <p:nvPicPr>
          <p:cNvPr id="74754" name="Picture 2" descr="http://photo.jd-bbs.com/Munro-Acoustics/Harbeth-512-2019-11/Harbeth-512-1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83968" y="3140968"/>
            <a:ext cx="4783570" cy="3384376"/>
          </a:xfrm>
          <a:prstGeom prst="rect">
            <a:avLst/>
          </a:prstGeom>
          <a:noFill/>
        </p:spPr>
      </p:pic>
      <p:pic>
        <p:nvPicPr>
          <p:cNvPr id="50178" name="Picture 2" descr="http://www.gattiweb.com/images/dynaudio/esotarD260_phot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20072" y="1052736"/>
            <a:ext cx="2664296" cy="1896980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380" y="357166"/>
            <a:ext cx="9119239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D:\fdisk-2017-7-27\Munro-Audio\Pic\London-\MunroAudio-2017-127.jpg"/>
          <p:cNvPicPr>
            <a:picLocks noChangeAspect="1" noChangeArrowheads="1"/>
          </p:cNvPicPr>
          <p:nvPr/>
        </p:nvPicPr>
        <p:blipFill>
          <a:blip r:embed="rId2" cstate="print"/>
          <a:stretch>
            <a:fillRect/>
          </a:stretch>
        </p:blipFill>
        <p:spPr bwMode="auto">
          <a:xfrm>
            <a:off x="12380" y="357166"/>
            <a:ext cx="9119239" cy="6086101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" y="764704"/>
            <a:ext cx="9144001" cy="51435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15616" y="260648"/>
            <a:ext cx="5280613" cy="8284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6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rPr>
              <a:t>史上低效率小喇叭三杰：</a:t>
            </a:r>
            <a:endParaRPr lang="zh-CN" altLang="en-US" dirty="0"/>
          </a:p>
        </p:txBody>
      </p:sp>
      <p:sp>
        <p:nvSpPr>
          <p:cNvPr id="3074" name="AutoShape 2" descr="http://photo.jd-bbs.com/Munro-Acoustics/Harbeth-512-2019-11/Harbeth-512-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pic>
        <p:nvPicPr>
          <p:cNvPr id="3076" name="Picture 4" descr="http://photo.jd-bbs.com/Munro-Acoustics/Harbeth-512-2019-11/Harbeth-512-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8064" y="1124744"/>
            <a:ext cx="3672408" cy="3566318"/>
          </a:xfrm>
          <a:prstGeom prst="rect">
            <a:avLst/>
          </a:prstGeom>
          <a:noFill/>
        </p:spPr>
      </p:pic>
      <p:pic>
        <p:nvPicPr>
          <p:cNvPr id="73730" name="Picture 2" descr="http://photo.jd-bbs.com/Munro-Acoustics/Harbeth-512-2019-11/Harbeth-512-1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9952" y="3717032"/>
            <a:ext cx="1944216" cy="2958590"/>
          </a:xfrm>
          <a:prstGeom prst="rect">
            <a:avLst/>
          </a:prstGeom>
          <a:noFill/>
        </p:spPr>
      </p:pic>
      <p:pic>
        <p:nvPicPr>
          <p:cNvPr id="73732" name="Picture 4" descr="http://photo.jd-bbs.com/Munro-Acoustics/Harbeth-512-2019-11/Harbeth-512-1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1268760"/>
            <a:ext cx="3671474" cy="3096344"/>
          </a:xfrm>
          <a:prstGeom prst="rect">
            <a:avLst/>
          </a:prstGeom>
          <a:noFill/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641</TotalTime>
  <Words>661</Words>
  <Application>Microsoft Office PowerPoint</Application>
  <PresentationFormat>全屏显示(4:3)</PresentationFormat>
  <Paragraphs>75</Paragraphs>
  <Slides>82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82</vt:i4>
      </vt:variant>
    </vt:vector>
  </HeadingPairs>
  <TitlesOfParts>
    <vt:vector size="83" baseType="lpstr">
      <vt:lpstr>Office 主题</vt:lpstr>
      <vt:lpstr>幻灯片 1</vt:lpstr>
      <vt:lpstr>幻灯片 2</vt:lpstr>
      <vt:lpstr>幻灯片 3</vt:lpstr>
      <vt:lpstr>幻灯片 4</vt:lpstr>
      <vt:lpstr>幻灯片 5</vt:lpstr>
      <vt:lpstr>幻灯片 6</vt:lpstr>
      <vt:lpstr>幻灯片 7</vt:lpstr>
      <vt:lpstr>幻灯片 8</vt:lpstr>
      <vt:lpstr>幻灯片 9</vt:lpstr>
      <vt:lpstr>幻灯片 10</vt:lpstr>
      <vt:lpstr>Andy Munro</vt:lpstr>
      <vt:lpstr>Dynaudio 和 Dynaudio Acoustics</vt:lpstr>
      <vt:lpstr>Dynaudio 和 Dynaudio Acoustics</vt:lpstr>
      <vt:lpstr>Dynaudio 和 Dynaudio Acoustics</vt:lpstr>
      <vt:lpstr>Munro Acoustics 与 M系列主监听音箱</vt:lpstr>
      <vt:lpstr>Munro Acoustics 与 M系列主监听音箱</vt:lpstr>
      <vt:lpstr>Munro Acoustics 与 M系列主监听音箱</vt:lpstr>
      <vt:lpstr>Munro Acoustics 与 M系列主监听音箱</vt:lpstr>
      <vt:lpstr>Munro Acoustics 与 M系列主监听音箱</vt:lpstr>
      <vt:lpstr>Munro Acoustics 与 M系列主监听音箱</vt:lpstr>
      <vt:lpstr>Munro Acoustics 与 M系列主监听音箱</vt:lpstr>
      <vt:lpstr>Munro Acoustics 与 M系列主监听音箱</vt:lpstr>
      <vt:lpstr>Munro Acoustics 与 M系列主监听音箱</vt:lpstr>
      <vt:lpstr>Munro Acoustics 与 M系列主监听音箱</vt:lpstr>
      <vt:lpstr>Munro Acoustics 与 M系列主监听音箱</vt:lpstr>
      <vt:lpstr>Dynaudio Acoustics中场与远场监听系统</vt:lpstr>
      <vt:lpstr>Dynaudio Acoustics中场与远场监听系统</vt:lpstr>
      <vt:lpstr>Dynaudio Acoustics中场与远场监听系统</vt:lpstr>
      <vt:lpstr>Dynaudio Acoustics中场与远场监听系统</vt:lpstr>
      <vt:lpstr>Dynaudio Acoustics中场与远场监听系统</vt:lpstr>
      <vt:lpstr>Dynaudio Acoustics中场与远场监听系统</vt:lpstr>
      <vt:lpstr>Dynaudio Acoustics中场与远场监听系统</vt:lpstr>
      <vt:lpstr>北京墨龙声学与家电论坛北京体验中心</vt:lpstr>
      <vt:lpstr>幻灯片 34</vt:lpstr>
      <vt:lpstr>幻灯片 35</vt:lpstr>
      <vt:lpstr>幻灯片 36</vt:lpstr>
      <vt:lpstr>幻灯片 37</vt:lpstr>
      <vt:lpstr>幻灯片 38</vt:lpstr>
      <vt:lpstr>幻灯片 39</vt:lpstr>
      <vt:lpstr>幻灯片 40</vt:lpstr>
      <vt:lpstr>幻灯片 41</vt:lpstr>
      <vt:lpstr>幻灯片 42</vt:lpstr>
      <vt:lpstr>幻灯片 43</vt:lpstr>
      <vt:lpstr>幻灯片 44</vt:lpstr>
      <vt:lpstr>幻灯片 45</vt:lpstr>
      <vt:lpstr>幻灯片 46</vt:lpstr>
      <vt:lpstr>幻灯片 47</vt:lpstr>
      <vt:lpstr>幻灯片 48</vt:lpstr>
      <vt:lpstr>北京墨龙科技有限公司</vt:lpstr>
      <vt:lpstr>幻灯片 50</vt:lpstr>
      <vt:lpstr>幻灯片 51</vt:lpstr>
      <vt:lpstr>幻灯片 52</vt:lpstr>
      <vt:lpstr>幻灯片 53</vt:lpstr>
      <vt:lpstr>幻灯片 54</vt:lpstr>
      <vt:lpstr>幻灯片 55</vt:lpstr>
      <vt:lpstr>幻灯片 56</vt:lpstr>
      <vt:lpstr>幻灯片 57</vt:lpstr>
      <vt:lpstr>幻灯片 58</vt:lpstr>
      <vt:lpstr>幻灯片 59</vt:lpstr>
      <vt:lpstr>幻灯片 60</vt:lpstr>
      <vt:lpstr>幻灯片 61</vt:lpstr>
      <vt:lpstr>幻灯片 62</vt:lpstr>
      <vt:lpstr>幻灯片 63</vt:lpstr>
      <vt:lpstr>幻灯片 64</vt:lpstr>
      <vt:lpstr>幻灯片 65</vt:lpstr>
      <vt:lpstr>Dynaudio Acoustics功放</vt:lpstr>
      <vt:lpstr>Munro Acoustics的其它音箱产品</vt:lpstr>
      <vt:lpstr>幻灯片 68</vt:lpstr>
      <vt:lpstr>幻灯片 69</vt:lpstr>
      <vt:lpstr>幻灯片 70</vt:lpstr>
      <vt:lpstr>幻灯片 71</vt:lpstr>
      <vt:lpstr>幻灯片 72</vt:lpstr>
      <vt:lpstr>幻灯片 73</vt:lpstr>
      <vt:lpstr>幻灯片 74</vt:lpstr>
      <vt:lpstr>幻灯片 75</vt:lpstr>
      <vt:lpstr>幻灯片 76</vt:lpstr>
      <vt:lpstr>幻灯片 77</vt:lpstr>
      <vt:lpstr>幻灯片 78</vt:lpstr>
      <vt:lpstr>幻灯片 79</vt:lpstr>
      <vt:lpstr>幻灯片 80</vt:lpstr>
      <vt:lpstr>幻灯片 81</vt:lpstr>
      <vt:lpstr>幻灯片 82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幻灯片 1</dc:title>
  <dc:creator>hiend</dc:creator>
  <cp:lastModifiedBy>hiend</cp:lastModifiedBy>
  <cp:revision>121</cp:revision>
  <dcterms:created xsi:type="dcterms:W3CDTF">2017-10-20T09:06:59Z</dcterms:created>
  <dcterms:modified xsi:type="dcterms:W3CDTF">2019-12-27T11:45:33Z</dcterms:modified>
</cp:coreProperties>
</file>